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305" r:id="rId5"/>
    <p:sldId id="312" r:id="rId6"/>
    <p:sldId id="313" r:id="rId7"/>
    <p:sldId id="314" r:id="rId8"/>
    <p:sldId id="315" r:id="rId9"/>
    <p:sldId id="316" r:id="rId10"/>
    <p:sldId id="31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1" d="100"/>
          <a:sy n="61" d="100"/>
        </p:scale>
        <p:origin x="10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239CB-0A3A-4AA6-AA83-E4955AF7DFF2}"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D3534-70BC-4409-8891-AF8C421D431B}" type="slidenum">
              <a:rPr lang="en-US" smtClean="0"/>
              <a:t>‹#›</a:t>
            </a:fld>
            <a:endParaRPr lang="en-US"/>
          </a:p>
        </p:txBody>
      </p:sp>
    </p:spTree>
    <p:extLst>
      <p:ext uri="{BB962C8B-B14F-4D97-AF65-F5344CB8AC3E}">
        <p14:creationId xmlns:p14="http://schemas.microsoft.com/office/powerpoint/2010/main" val="363403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Business Problem</a:t>
            </a:r>
            <a:br>
              <a:rPr lang="en-US" sz="4400" dirty="0"/>
            </a:br>
            <a:r>
              <a:rPr lang="en-US" sz="4400" dirty="0"/>
              <a:t>(Data Set)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Hotel Booking</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58FC-0333-08A2-6981-2C86899E2B7E}"/>
              </a:ext>
            </a:extLst>
          </p:cNvPr>
          <p:cNvSpPr>
            <a:spLocks noGrp="1"/>
          </p:cNvSpPr>
          <p:nvPr>
            <p:ph type="title"/>
          </p:nvPr>
        </p:nvSpPr>
        <p:spPr/>
        <p:txBody>
          <a:bodyPr/>
          <a:lstStyle/>
          <a:p>
            <a:r>
              <a:rPr lang="en-US" dirty="0"/>
              <a:t>Data Analysis Project Steps</a:t>
            </a:r>
          </a:p>
        </p:txBody>
      </p:sp>
      <p:sp>
        <p:nvSpPr>
          <p:cNvPr id="3" name="TextBox 2">
            <a:extLst>
              <a:ext uri="{FF2B5EF4-FFF2-40B4-BE49-F238E27FC236}">
                <a16:creationId xmlns:a16="http://schemas.microsoft.com/office/drawing/2014/main" id="{B80BC5BA-6BB9-0E93-1DB1-02F68377EED2}"/>
              </a:ext>
            </a:extLst>
          </p:cNvPr>
          <p:cNvSpPr txBox="1"/>
          <p:nvPr/>
        </p:nvSpPr>
        <p:spPr>
          <a:xfrm>
            <a:off x="669966" y="1866900"/>
            <a:ext cx="10841420" cy="2677656"/>
          </a:xfrm>
          <a:prstGeom prst="rect">
            <a:avLst/>
          </a:prstGeom>
          <a:noFill/>
        </p:spPr>
        <p:txBody>
          <a:bodyPr wrap="square" rtlCol="0">
            <a:spAutoFit/>
          </a:bodyPr>
          <a:lstStyle/>
          <a:p>
            <a:pPr marL="514350" indent="-514350">
              <a:buFont typeface="+mj-lt"/>
              <a:buAutoNum type="arabicParenR"/>
            </a:pPr>
            <a:r>
              <a:rPr lang="en-US" sz="2800" dirty="0"/>
              <a:t>identify the business problem</a:t>
            </a:r>
          </a:p>
          <a:p>
            <a:pPr marL="514350" indent="-514350">
              <a:buFont typeface="+mj-lt"/>
              <a:buAutoNum type="arabicParenR"/>
            </a:pPr>
            <a:r>
              <a:rPr lang="en-US" sz="2800" dirty="0"/>
              <a:t>identify the data you want to analyze</a:t>
            </a:r>
          </a:p>
          <a:p>
            <a:pPr marL="514350" indent="-514350">
              <a:buFont typeface="+mj-lt"/>
              <a:buAutoNum type="arabicParenR"/>
            </a:pPr>
            <a:r>
              <a:rPr lang="en-US" sz="2800" dirty="0"/>
              <a:t>Explore and Clean the data set</a:t>
            </a:r>
          </a:p>
          <a:p>
            <a:pPr marL="514350" indent="-514350">
              <a:buFont typeface="+mj-lt"/>
              <a:buAutoNum type="arabicParenR"/>
            </a:pPr>
            <a:r>
              <a:rPr lang="en-US" sz="2800" dirty="0"/>
              <a:t>analyze the data to get </a:t>
            </a:r>
            <a:r>
              <a:rPr lang="en-US" sz="2800" dirty="0" err="1"/>
              <a:t>usefull</a:t>
            </a:r>
            <a:r>
              <a:rPr lang="en-US" sz="2800" dirty="0"/>
              <a:t> insights(Find Research question+Hypothises)</a:t>
            </a:r>
          </a:p>
          <a:p>
            <a:pPr marL="514350" indent="-514350">
              <a:buFont typeface="+mj-lt"/>
              <a:buAutoNum type="arabicParenR"/>
            </a:pPr>
            <a:r>
              <a:rPr lang="en-US" sz="2800" dirty="0"/>
              <a:t>present the data in term of reports and dashboard using visualization.</a:t>
            </a:r>
          </a:p>
        </p:txBody>
      </p:sp>
    </p:spTree>
    <p:extLst>
      <p:ext uri="{BB962C8B-B14F-4D97-AF65-F5344CB8AC3E}">
        <p14:creationId xmlns:p14="http://schemas.microsoft.com/office/powerpoint/2010/main" val="105205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BA1A-4947-AF7F-5A37-749F791E9E07}"/>
              </a:ext>
            </a:extLst>
          </p:cNvPr>
          <p:cNvSpPr>
            <a:spLocks noGrp="1"/>
          </p:cNvSpPr>
          <p:nvPr>
            <p:ph type="title"/>
          </p:nvPr>
        </p:nvSpPr>
        <p:spPr/>
        <p:txBody>
          <a:bodyPr/>
          <a:lstStyle/>
          <a:p>
            <a:r>
              <a:rPr lang="en-US" dirty="0"/>
              <a:t>Business Problem.</a:t>
            </a:r>
          </a:p>
        </p:txBody>
      </p:sp>
      <p:sp>
        <p:nvSpPr>
          <p:cNvPr id="4" name="TextBox 3">
            <a:extLst>
              <a:ext uri="{FF2B5EF4-FFF2-40B4-BE49-F238E27FC236}">
                <a16:creationId xmlns:a16="http://schemas.microsoft.com/office/drawing/2014/main" id="{9DD845D2-DE35-D824-2B48-5657751CE7A9}"/>
              </a:ext>
            </a:extLst>
          </p:cNvPr>
          <p:cNvSpPr txBox="1"/>
          <p:nvPr/>
        </p:nvSpPr>
        <p:spPr>
          <a:xfrm>
            <a:off x="551793" y="1734207"/>
            <a:ext cx="11114690" cy="4401205"/>
          </a:xfrm>
          <a:prstGeom prst="rect">
            <a:avLst/>
          </a:prstGeom>
          <a:noFill/>
        </p:spPr>
        <p:txBody>
          <a:bodyPr wrap="square" rtlCol="0">
            <a:spAutoFit/>
          </a:bodyPr>
          <a:lstStyle/>
          <a:p>
            <a:pPr marL="514350" indent="-514350">
              <a:buFont typeface="+mj-lt"/>
              <a:buAutoNum type="arabicParenR"/>
            </a:pPr>
            <a:r>
              <a:rPr lang="en-US" sz="2800" dirty="0"/>
              <a:t>In recent years, City Hotel and Resort Hotel have seen a high cancellation rates. Each hotel is now dealing with number of issues  as a result, Including fewer revenue and less than ideal room use. Consequently, lowering cancellation rates is both hotels’ primary goal in order to increase their efficiency in generating revenue, and for us to offer thorough  business advice to address this problem.</a:t>
            </a:r>
          </a:p>
          <a:p>
            <a:pPr marL="514350" indent="-514350">
              <a:buFont typeface="+mj-lt"/>
              <a:buAutoNum type="arabicParenR"/>
            </a:pPr>
            <a:endParaRPr lang="en-US" sz="2800" dirty="0"/>
          </a:p>
          <a:p>
            <a:pPr marL="514350" indent="-514350">
              <a:buFont typeface="+mj-lt"/>
              <a:buAutoNum type="arabicParenR"/>
            </a:pPr>
            <a:r>
              <a:rPr lang="en-US" sz="2800" dirty="0"/>
              <a:t>The analysis of hotel booking cancellations as well as other factors that have no bearing on their business and yearly revenue generation are the main topics of this report.</a:t>
            </a:r>
          </a:p>
        </p:txBody>
      </p:sp>
    </p:spTree>
    <p:extLst>
      <p:ext uri="{BB962C8B-B14F-4D97-AF65-F5344CB8AC3E}">
        <p14:creationId xmlns:p14="http://schemas.microsoft.com/office/powerpoint/2010/main" val="255302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8716-CB5E-759B-19C2-4C9B98071590}"/>
              </a:ext>
            </a:extLst>
          </p:cNvPr>
          <p:cNvSpPr>
            <a:spLocks noGrp="1"/>
          </p:cNvSpPr>
          <p:nvPr>
            <p:ph type="title"/>
          </p:nvPr>
        </p:nvSpPr>
        <p:spPr>
          <a:xfrm>
            <a:off x="919119" y="173421"/>
            <a:ext cx="10353762" cy="1257300"/>
          </a:xfrm>
        </p:spPr>
        <p:txBody>
          <a:bodyPr/>
          <a:lstStyle/>
          <a:p>
            <a:r>
              <a:rPr lang="en-US" dirty="0"/>
              <a:t>Assumptions</a:t>
            </a:r>
          </a:p>
        </p:txBody>
      </p:sp>
      <p:sp>
        <p:nvSpPr>
          <p:cNvPr id="3" name="TextBox 2">
            <a:extLst>
              <a:ext uri="{FF2B5EF4-FFF2-40B4-BE49-F238E27FC236}">
                <a16:creationId xmlns:a16="http://schemas.microsoft.com/office/drawing/2014/main" id="{9A682B24-2973-9CBD-0FB0-2244934F6F74}"/>
              </a:ext>
            </a:extLst>
          </p:cNvPr>
          <p:cNvSpPr txBox="1"/>
          <p:nvPr/>
        </p:nvSpPr>
        <p:spPr>
          <a:xfrm>
            <a:off x="583325" y="1601590"/>
            <a:ext cx="11272344" cy="5262979"/>
          </a:xfrm>
          <a:prstGeom prst="rect">
            <a:avLst/>
          </a:prstGeom>
          <a:noFill/>
        </p:spPr>
        <p:txBody>
          <a:bodyPr wrap="square" rtlCol="0">
            <a:spAutoFit/>
          </a:bodyPr>
          <a:lstStyle/>
          <a:p>
            <a:pPr marL="342900" indent="-342900">
              <a:buFont typeface="+mj-lt"/>
              <a:buAutoNum type="arabicParenR"/>
            </a:pPr>
            <a:r>
              <a:rPr lang="en-US" sz="2800" dirty="0"/>
              <a:t> No unusual occurrences between 2015 and 2017 will have a substantial impact on the data used.</a:t>
            </a:r>
          </a:p>
          <a:p>
            <a:pPr marL="342900" indent="-342900">
              <a:buFont typeface="+mj-lt"/>
              <a:buAutoNum type="arabicParenR"/>
            </a:pPr>
            <a:r>
              <a:rPr lang="en-US" sz="2800" dirty="0"/>
              <a:t>The information is still current and can be used to analyze the hotel possible plans in efficient manner.</a:t>
            </a:r>
          </a:p>
          <a:p>
            <a:pPr marL="342900" indent="-342900">
              <a:buFont typeface="+mj-lt"/>
              <a:buAutoNum type="arabicParenR"/>
            </a:pPr>
            <a:r>
              <a:rPr lang="en-US" sz="2800" dirty="0"/>
              <a:t>The hotel are not unanticipated negatives to the hotel employing any advise technique.</a:t>
            </a:r>
          </a:p>
          <a:p>
            <a:pPr marL="342900" indent="-342900">
              <a:buFont typeface="+mj-lt"/>
              <a:buAutoNum type="arabicParenR"/>
            </a:pPr>
            <a:r>
              <a:rPr lang="en-US" sz="2800" dirty="0"/>
              <a:t>The hotel ate not currently using any of the suggested solution.</a:t>
            </a:r>
          </a:p>
          <a:p>
            <a:pPr marL="342900" indent="-342900">
              <a:buFont typeface="+mj-lt"/>
              <a:buAutoNum type="arabicParenR"/>
            </a:pPr>
            <a:r>
              <a:rPr lang="en-US" sz="2800" dirty="0"/>
              <a:t>The biggest factor of effecting the earning of the income is booking cancellations.</a:t>
            </a:r>
          </a:p>
          <a:p>
            <a:pPr marL="342900" indent="-342900">
              <a:buFont typeface="+mj-lt"/>
              <a:buAutoNum type="arabicParenR"/>
            </a:pPr>
            <a:r>
              <a:rPr lang="en-US" sz="2800" dirty="0"/>
              <a:t>Cancellations result in vacant rooms for the booked length of time.</a:t>
            </a:r>
          </a:p>
          <a:p>
            <a:pPr marL="342900" indent="-342900">
              <a:buFont typeface="+mj-lt"/>
              <a:buAutoNum type="arabicParenR"/>
            </a:pPr>
            <a:r>
              <a:rPr lang="en-US" sz="2800" dirty="0"/>
              <a:t>Client make hotel reservation in the same year they make cancellations.</a:t>
            </a:r>
          </a:p>
          <a:p>
            <a:pPr marL="342900" indent="-342900">
              <a:buFont typeface="+mj-lt"/>
              <a:buAutoNum type="arabicParenR"/>
            </a:pPr>
            <a:endParaRPr lang="en-US" sz="2800" dirty="0"/>
          </a:p>
        </p:txBody>
      </p:sp>
    </p:spTree>
    <p:extLst>
      <p:ext uri="{BB962C8B-B14F-4D97-AF65-F5344CB8AC3E}">
        <p14:creationId xmlns:p14="http://schemas.microsoft.com/office/powerpoint/2010/main" val="350897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58E6-1AE0-86EC-8B4A-8192A7EBFAB6}"/>
              </a:ext>
            </a:extLst>
          </p:cNvPr>
          <p:cNvSpPr>
            <a:spLocks noGrp="1"/>
          </p:cNvSpPr>
          <p:nvPr>
            <p:ph type="title"/>
          </p:nvPr>
        </p:nvSpPr>
        <p:spPr/>
        <p:txBody>
          <a:bodyPr/>
          <a:lstStyle/>
          <a:p>
            <a:r>
              <a:rPr lang="en-US" dirty="0"/>
              <a:t>Research Questions</a:t>
            </a:r>
          </a:p>
        </p:txBody>
      </p:sp>
      <p:sp>
        <p:nvSpPr>
          <p:cNvPr id="3" name="TextBox 2">
            <a:extLst>
              <a:ext uri="{FF2B5EF4-FFF2-40B4-BE49-F238E27FC236}">
                <a16:creationId xmlns:a16="http://schemas.microsoft.com/office/drawing/2014/main" id="{7E0688C3-8865-41F7-1F32-573890CD1A3D}"/>
              </a:ext>
            </a:extLst>
          </p:cNvPr>
          <p:cNvSpPr txBox="1"/>
          <p:nvPr/>
        </p:nvSpPr>
        <p:spPr>
          <a:xfrm>
            <a:off x="614855" y="1866900"/>
            <a:ext cx="11272344" cy="1384995"/>
          </a:xfrm>
          <a:prstGeom prst="rect">
            <a:avLst/>
          </a:prstGeom>
          <a:noFill/>
        </p:spPr>
        <p:txBody>
          <a:bodyPr wrap="square" rtlCol="0">
            <a:spAutoFit/>
          </a:bodyPr>
          <a:lstStyle/>
          <a:p>
            <a:pPr marL="342900" indent="-342900">
              <a:buFont typeface="+mj-lt"/>
              <a:buAutoNum type="arabicParenR"/>
            </a:pPr>
            <a:r>
              <a:rPr lang="en-US" sz="2800" dirty="0"/>
              <a:t>What are the variables that affect the hotel reservation cancellation?</a:t>
            </a:r>
          </a:p>
          <a:p>
            <a:pPr marL="342900" indent="-342900">
              <a:buFont typeface="+mj-lt"/>
              <a:buAutoNum type="arabicParenR"/>
            </a:pPr>
            <a:r>
              <a:rPr lang="en-US" sz="2800" dirty="0"/>
              <a:t>How can we make hotel reservations cancellations better?</a:t>
            </a:r>
          </a:p>
          <a:p>
            <a:pPr marL="342900" indent="-342900">
              <a:buFont typeface="+mj-lt"/>
              <a:buAutoNum type="arabicParenR"/>
            </a:pPr>
            <a:r>
              <a:rPr lang="en-US" sz="2800" dirty="0"/>
              <a:t>How will hotel be assisted in making pricing and promotional decisions? </a:t>
            </a:r>
          </a:p>
        </p:txBody>
      </p:sp>
    </p:spTree>
    <p:extLst>
      <p:ext uri="{BB962C8B-B14F-4D97-AF65-F5344CB8AC3E}">
        <p14:creationId xmlns:p14="http://schemas.microsoft.com/office/powerpoint/2010/main" val="63961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9A22-34D7-19A7-EFC2-ABF24B7C80BF}"/>
              </a:ext>
            </a:extLst>
          </p:cNvPr>
          <p:cNvSpPr>
            <a:spLocks noGrp="1"/>
          </p:cNvSpPr>
          <p:nvPr>
            <p:ph type="title"/>
          </p:nvPr>
        </p:nvSpPr>
        <p:spPr/>
        <p:txBody>
          <a:bodyPr/>
          <a:lstStyle/>
          <a:p>
            <a:r>
              <a:rPr lang="en-US" dirty="0"/>
              <a:t>Hypothesis</a:t>
            </a:r>
          </a:p>
        </p:txBody>
      </p:sp>
      <p:sp>
        <p:nvSpPr>
          <p:cNvPr id="3" name="TextBox 2">
            <a:extLst>
              <a:ext uri="{FF2B5EF4-FFF2-40B4-BE49-F238E27FC236}">
                <a16:creationId xmlns:a16="http://schemas.microsoft.com/office/drawing/2014/main" id="{B5BF7D0C-778F-F23F-0F61-7FA103E990C9}"/>
              </a:ext>
            </a:extLst>
          </p:cNvPr>
          <p:cNvSpPr txBox="1"/>
          <p:nvPr/>
        </p:nvSpPr>
        <p:spPr>
          <a:xfrm>
            <a:off x="572277" y="1866900"/>
            <a:ext cx="11047445" cy="2554545"/>
          </a:xfrm>
          <a:prstGeom prst="rect">
            <a:avLst/>
          </a:prstGeom>
          <a:noFill/>
        </p:spPr>
        <p:txBody>
          <a:bodyPr wrap="square" rtlCol="0">
            <a:spAutoFit/>
          </a:bodyPr>
          <a:lstStyle/>
          <a:p>
            <a:pPr marL="342900" indent="-342900">
              <a:buFont typeface="+mj-lt"/>
              <a:buAutoNum type="arabicParenR"/>
            </a:pPr>
            <a:r>
              <a:rPr lang="en-US" sz="3200" dirty="0"/>
              <a:t> Cancellation is High Due to High prices.</a:t>
            </a:r>
          </a:p>
          <a:p>
            <a:pPr marL="342900" indent="-342900">
              <a:buFont typeface="+mj-lt"/>
              <a:buAutoNum type="arabicParenR"/>
            </a:pPr>
            <a:r>
              <a:rPr lang="en-US" sz="3200" dirty="0"/>
              <a:t>When there is longer waiting list, customer tend to </a:t>
            </a:r>
            <a:r>
              <a:rPr lang="en-US" sz="3200" dirty="0" err="1"/>
              <a:t>cancell</a:t>
            </a:r>
            <a:r>
              <a:rPr lang="en-US" sz="3200" dirty="0"/>
              <a:t> more frequently.</a:t>
            </a:r>
          </a:p>
          <a:p>
            <a:pPr marL="342900" indent="-342900">
              <a:buFont typeface="+mj-lt"/>
              <a:buAutoNum type="arabicParenR"/>
            </a:pPr>
            <a:r>
              <a:rPr lang="en-US" sz="3200" dirty="0"/>
              <a:t>The majority of client are com</a:t>
            </a:r>
            <a:r>
              <a:rPr lang="en-US" sz="3200" i="1" dirty="0"/>
              <a:t>ing from offline travel agents to make their reservation</a:t>
            </a:r>
            <a:endParaRPr lang="en-US" sz="3200" dirty="0"/>
          </a:p>
        </p:txBody>
      </p:sp>
    </p:spTree>
    <p:extLst>
      <p:ext uri="{BB962C8B-B14F-4D97-AF65-F5344CB8AC3E}">
        <p14:creationId xmlns:p14="http://schemas.microsoft.com/office/powerpoint/2010/main" val="159922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BA0EB51-07AC-4EA8-2AB3-E8B75B787400}"/>
              </a:ext>
            </a:extLst>
          </p:cNvPr>
          <p:cNvSpPr>
            <a:spLocks noGrp="1"/>
          </p:cNvSpPr>
          <p:nvPr>
            <p:ph idx="1"/>
          </p:nvPr>
        </p:nvSpPr>
        <p:spPr>
          <a:xfrm>
            <a:off x="919119" y="1571625"/>
            <a:ext cx="10353762" cy="3714749"/>
          </a:xfrm>
        </p:spPr>
        <p:txBody>
          <a:bodyPr>
            <a:normAutofit/>
          </a:bodyPr>
          <a:lstStyle/>
          <a:p>
            <a:pPr marL="36900" indent="0" algn="ctr">
              <a:lnSpc>
                <a:spcPct val="300000"/>
              </a:lnSpc>
              <a:buNone/>
            </a:pPr>
            <a:r>
              <a:rPr lang="en-US" sz="5400" dirty="0">
                <a:latin typeface="Ink Free" panose="03080402000500000000" pitchFamily="66" charset="0"/>
              </a:rPr>
              <a:t>Thank</a:t>
            </a:r>
          </a:p>
        </p:txBody>
      </p:sp>
    </p:spTree>
    <p:extLst>
      <p:ext uri="{BB962C8B-B14F-4D97-AF65-F5344CB8AC3E}">
        <p14:creationId xmlns:p14="http://schemas.microsoft.com/office/powerpoint/2010/main" val="651443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{6072CF1E-2845-4801-BDF8-F0D71EF3254A}tf00934815_win32</Template>
  <TotalTime>187</TotalTime>
  <Words>337</Words>
  <Application>Microsoft Office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Goudy Old Style</vt:lpstr>
      <vt:lpstr>Ink Free</vt:lpstr>
      <vt:lpstr>Wingdings 2</vt:lpstr>
      <vt:lpstr>SlateVTI</vt:lpstr>
      <vt:lpstr>Business Problem (Data Set)</vt:lpstr>
      <vt:lpstr>Data Analysis Project Steps</vt:lpstr>
      <vt:lpstr>Business Problem.</vt:lpstr>
      <vt:lpstr>Assumptions</vt:lpstr>
      <vt:lpstr>Research Questions</vt:lpstr>
      <vt:lpstr>Hypothesis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Nadeem</dc:creator>
  <cp:lastModifiedBy>Muhammad Nadeem</cp:lastModifiedBy>
  <cp:revision>11</cp:revision>
  <dcterms:created xsi:type="dcterms:W3CDTF">2024-09-05T17:17:58Z</dcterms:created>
  <dcterms:modified xsi:type="dcterms:W3CDTF">2024-09-09T10:50:42Z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